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37D40E6-18ED-400A-82E4-181C39AEE271}"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CFDD9FB-AC19-4BD6-BABE-705889E49022}" type="slidenum">
              <a:rPr lang="ar-IQ" smtClean="0"/>
              <a:t>‹#›</a:t>
            </a:fld>
            <a:endParaRPr lang="ar-IQ"/>
          </a:p>
        </p:txBody>
      </p:sp>
    </p:spTree>
    <p:extLst>
      <p:ext uri="{BB962C8B-B14F-4D97-AF65-F5344CB8AC3E}">
        <p14:creationId xmlns:p14="http://schemas.microsoft.com/office/powerpoint/2010/main" val="1771532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37D40E6-18ED-400A-82E4-181C39AEE271}"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CFDD9FB-AC19-4BD6-BABE-705889E49022}" type="slidenum">
              <a:rPr lang="ar-IQ" smtClean="0"/>
              <a:t>‹#›</a:t>
            </a:fld>
            <a:endParaRPr lang="ar-IQ"/>
          </a:p>
        </p:txBody>
      </p:sp>
    </p:spTree>
    <p:extLst>
      <p:ext uri="{BB962C8B-B14F-4D97-AF65-F5344CB8AC3E}">
        <p14:creationId xmlns:p14="http://schemas.microsoft.com/office/powerpoint/2010/main" val="4084796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37D40E6-18ED-400A-82E4-181C39AEE271}"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CFDD9FB-AC19-4BD6-BABE-705889E49022}" type="slidenum">
              <a:rPr lang="ar-IQ" smtClean="0"/>
              <a:t>‹#›</a:t>
            </a:fld>
            <a:endParaRPr lang="ar-IQ"/>
          </a:p>
        </p:txBody>
      </p:sp>
    </p:spTree>
    <p:extLst>
      <p:ext uri="{BB962C8B-B14F-4D97-AF65-F5344CB8AC3E}">
        <p14:creationId xmlns:p14="http://schemas.microsoft.com/office/powerpoint/2010/main" val="3901443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37D40E6-18ED-400A-82E4-181C39AEE271}"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CFDD9FB-AC19-4BD6-BABE-705889E49022}" type="slidenum">
              <a:rPr lang="ar-IQ" smtClean="0"/>
              <a:t>‹#›</a:t>
            </a:fld>
            <a:endParaRPr lang="ar-IQ"/>
          </a:p>
        </p:txBody>
      </p:sp>
    </p:spTree>
    <p:extLst>
      <p:ext uri="{BB962C8B-B14F-4D97-AF65-F5344CB8AC3E}">
        <p14:creationId xmlns:p14="http://schemas.microsoft.com/office/powerpoint/2010/main" val="1340627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37D40E6-18ED-400A-82E4-181C39AEE271}"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CFDD9FB-AC19-4BD6-BABE-705889E49022}" type="slidenum">
              <a:rPr lang="ar-IQ" smtClean="0"/>
              <a:t>‹#›</a:t>
            </a:fld>
            <a:endParaRPr lang="ar-IQ"/>
          </a:p>
        </p:txBody>
      </p:sp>
    </p:spTree>
    <p:extLst>
      <p:ext uri="{BB962C8B-B14F-4D97-AF65-F5344CB8AC3E}">
        <p14:creationId xmlns:p14="http://schemas.microsoft.com/office/powerpoint/2010/main" val="2599420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37D40E6-18ED-400A-82E4-181C39AEE271}" type="datetimeFigureOut">
              <a:rPr lang="ar-IQ" smtClean="0"/>
              <a:t>01/04/1440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CFDD9FB-AC19-4BD6-BABE-705889E49022}" type="slidenum">
              <a:rPr lang="ar-IQ" smtClean="0"/>
              <a:t>‹#›</a:t>
            </a:fld>
            <a:endParaRPr lang="ar-IQ"/>
          </a:p>
        </p:txBody>
      </p:sp>
    </p:spTree>
    <p:extLst>
      <p:ext uri="{BB962C8B-B14F-4D97-AF65-F5344CB8AC3E}">
        <p14:creationId xmlns:p14="http://schemas.microsoft.com/office/powerpoint/2010/main" val="1066556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37D40E6-18ED-400A-82E4-181C39AEE271}" type="datetimeFigureOut">
              <a:rPr lang="ar-IQ" smtClean="0"/>
              <a:t>01/04/1440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CFDD9FB-AC19-4BD6-BABE-705889E49022}" type="slidenum">
              <a:rPr lang="ar-IQ" smtClean="0"/>
              <a:t>‹#›</a:t>
            </a:fld>
            <a:endParaRPr lang="ar-IQ"/>
          </a:p>
        </p:txBody>
      </p:sp>
    </p:spTree>
    <p:extLst>
      <p:ext uri="{BB962C8B-B14F-4D97-AF65-F5344CB8AC3E}">
        <p14:creationId xmlns:p14="http://schemas.microsoft.com/office/powerpoint/2010/main" val="290909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37D40E6-18ED-400A-82E4-181C39AEE271}" type="datetimeFigureOut">
              <a:rPr lang="ar-IQ" smtClean="0"/>
              <a:t>01/04/1440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CFDD9FB-AC19-4BD6-BABE-705889E49022}" type="slidenum">
              <a:rPr lang="ar-IQ" smtClean="0"/>
              <a:t>‹#›</a:t>
            </a:fld>
            <a:endParaRPr lang="ar-IQ"/>
          </a:p>
        </p:txBody>
      </p:sp>
    </p:spTree>
    <p:extLst>
      <p:ext uri="{BB962C8B-B14F-4D97-AF65-F5344CB8AC3E}">
        <p14:creationId xmlns:p14="http://schemas.microsoft.com/office/powerpoint/2010/main" val="229103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37D40E6-18ED-400A-82E4-181C39AEE271}" type="datetimeFigureOut">
              <a:rPr lang="ar-IQ" smtClean="0"/>
              <a:t>01/04/1440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CFDD9FB-AC19-4BD6-BABE-705889E49022}" type="slidenum">
              <a:rPr lang="ar-IQ" smtClean="0"/>
              <a:t>‹#›</a:t>
            </a:fld>
            <a:endParaRPr lang="ar-IQ"/>
          </a:p>
        </p:txBody>
      </p:sp>
    </p:spTree>
    <p:extLst>
      <p:ext uri="{BB962C8B-B14F-4D97-AF65-F5344CB8AC3E}">
        <p14:creationId xmlns:p14="http://schemas.microsoft.com/office/powerpoint/2010/main" val="2331130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37D40E6-18ED-400A-82E4-181C39AEE271}" type="datetimeFigureOut">
              <a:rPr lang="ar-IQ" smtClean="0"/>
              <a:t>01/04/1440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CFDD9FB-AC19-4BD6-BABE-705889E49022}" type="slidenum">
              <a:rPr lang="ar-IQ" smtClean="0"/>
              <a:t>‹#›</a:t>
            </a:fld>
            <a:endParaRPr lang="ar-IQ"/>
          </a:p>
        </p:txBody>
      </p:sp>
    </p:spTree>
    <p:extLst>
      <p:ext uri="{BB962C8B-B14F-4D97-AF65-F5344CB8AC3E}">
        <p14:creationId xmlns:p14="http://schemas.microsoft.com/office/powerpoint/2010/main" val="2647026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37D40E6-18ED-400A-82E4-181C39AEE271}" type="datetimeFigureOut">
              <a:rPr lang="ar-IQ" smtClean="0"/>
              <a:t>01/04/1440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CFDD9FB-AC19-4BD6-BABE-705889E49022}" type="slidenum">
              <a:rPr lang="ar-IQ" smtClean="0"/>
              <a:t>‹#›</a:t>
            </a:fld>
            <a:endParaRPr lang="ar-IQ"/>
          </a:p>
        </p:txBody>
      </p:sp>
    </p:spTree>
    <p:extLst>
      <p:ext uri="{BB962C8B-B14F-4D97-AF65-F5344CB8AC3E}">
        <p14:creationId xmlns:p14="http://schemas.microsoft.com/office/powerpoint/2010/main" val="3820554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37D40E6-18ED-400A-82E4-181C39AEE271}" type="datetimeFigureOut">
              <a:rPr lang="ar-IQ" smtClean="0"/>
              <a:t>01/04/1440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CFDD9FB-AC19-4BD6-BABE-705889E49022}" type="slidenum">
              <a:rPr lang="ar-IQ" smtClean="0"/>
              <a:t>‹#›</a:t>
            </a:fld>
            <a:endParaRPr lang="ar-IQ"/>
          </a:p>
        </p:txBody>
      </p:sp>
    </p:spTree>
    <p:extLst>
      <p:ext uri="{BB962C8B-B14F-4D97-AF65-F5344CB8AC3E}">
        <p14:creationId xmlns:p14="http://schemas.microsoft.com/office/powerpoint/2010/main" val="3063206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IQ" b="1" dirty="0"/>
              <a:t>المقذوف بزاوية مع خط الأفق </a:t>
            </a:r>
            <a:r>
              <a:rPr lang="en-US" dirty="0"/>
              <a:t/>
            </a:r>
            <a:br>
              <a:rPr lang="en-US" dirty="0"/>
            </a:br>
            <a:endParaRPr lang="ar-IQ" dirty="0"/>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1533065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1582341"/>
            <a:ext cx="7992888" cy="4154984"/>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r>
              <a:rPr lang="ar-IQ" sz="2400" dirty="0"/>
              <a:t>تظهر أهمية دراسة هذا المقذوف في المجال الرياضي اذ نجد ان حركة الثقل والرمح او القرص او واثب العريض والعالي محكمة بقوانين ونظم ميكانيكية وتتجسد هذا في عوامل رئيسية تقرر المسافة التي يقطعها هذا المقذوف سناتي على ذكرها </a:t>
            </a:r>
            <a:endParaRPr lang="en-US" sz="2400" dirty="0"/>
          </a:p>
          <a:p>
            <a:r>
              <a:rPr lang="ar-IQ" sz="2400" dirty="0"/>
              <a:t>لهذا المقذوف أنواع هي </a:t>
            </a:r>
            <a:endParaRPr lang="en-US" sz="2400" dirty="0"/>
          </a:p>
          <a:p>
            <a:pPr lvl="0"/>
            <a:r>
              <a:rPr lang="ar-IQ" sz="2400" dirty="0"/>
              <a:t>نقطة الانطلاق بنفس مستوى نقطة الهبوط  مثلا ضربة المرمى  او واثب العريض اذ لم نتعامل مع مركز الكتلة بل ان التعامل مع القدمين وكذلك المناولة الصدرية ان كان أطوال الرياضيين متساوية تقريبا  </a:t>
            </a:r>
            <a:endParaRPr lang="en-US" sz="2400" dirty="0"/>
          </a:p>
          <a:p>
            <a:pPr lvl="0"/>
            <a:r>
              <a:rPr lang="ar-IQ" sz="2400" dirty="0"/>
              <a:t>نقطة الانطلاق اعلى من مستوى نقطة الهبوط مثل رمي الرمح او المطرقة والثقل </a:t>
            </a:r>
            <a:endParaRPr lang="en-US" sz="2400" dirty="0"/>
          </a:p>
          <a:p>
            <a:pPr lvl="0"/>
            <a:r>
              <a:rPr lang="ar-IQ" sz="2400" dirty="0"/>
              <a:t>نقطة الانطلاق اقل مستوى من نقطة الهبوط  مثلا التهديف بكرة السلة ضربة الراس بكرة القدم من ضربة الزاوية والخ </a:t>
            </a:r>
            <a:endParaRPr lang="en-US" sz="2400" dirty="0"/>
          </a:p>
        </p:txBody>
      </p:sp>
    </p:spTree>
    <p:extLst>
      <p:ext uri="{BB962C8B-B14F-4D97-AF65-F5344CB8AC3E}">
        <p14:creationId xmlns:p14="http://schemas.microsoft.com/office/powerpoint/2010/main" val="416661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heel(1)">
                                      <p:cBhvr>
                                        <p:cTn id="10" dur="2000"/>
                                        <p:tgtEl>
                                          <p:spTgt spid="2">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heel(1)">
                                      <p:cBhvr>
                                        <p:cTn id="13" dur="2000"/>
                                        <p:tgtEl>
                                          <p:spTgt spid="2">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heel(1)">
                                      <p:cBhvr>
                                        <p:cTn id="16" dur="2000"/>
                                        <p:tgtEl>
                                          <p:spTgt spid="2">
                                            <p:txEl>
                                              <p:pRg st="3" end="3"/>
                                            </p:txEl>
                                          </p:spTgt>
                                        </p:tgtEl>
                                      </p:cBhvr>
                                    </p:animEffect>
                                  </p:childTnLst>
                                </p:cTn>
                              </p:par>
                              <p:par>
                                <p:cTn id="17" presetID="21" presetClass="entr" presetSubtype="1"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heel(1)">
                                      <p:cBhvr>
                                        <p:cTn id="19"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59632" y="1243786"/>
            <a:ext cx="6534472" cy="2554545"/>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r>
              <a:rPr lang="ar-IQ" sz="4000" dirty="0"/>
              <a:t>العوامل المؤثرة على المسافة الافقية </a:t>
            </a:r>
            <a:endParaRPr lang="en-US" sz="4000" dirty="0"/>
          </a:p>
          <a:p>
            <a:pPr lvl="0"/>
            <a:r>
              <a:rPr lang="ar-IQ" sz="4000" dirty="0"/>
              <a:t>سرعة الانطلاق </a:t>
            </a:r>
            <a:endParaRPr lang="en-US" sz="4000" dirty="0"/>
          </a:p>
          <a:p>
            <a:pPr lvl="0"/>
            <a:r>
              <a:rPr lang="ar-IQ" sz="4000" dirty="0"/>
              <a:t>زاوية الانطلاق </a:t>
            </a:r>
            <a:endParaRPr lang="en-US" sz="4000" dirty="0"/>
          </a:p>
          <a:p>
            <a:pPr lvl="0"/>
            <a:r>
              <a:rPr lang="ar-IQ" sz="4000" dirty="0"/>
              <a:t>مستوى الانطلاق والهبوط </a:t>
            </a:r>
            <a:endParaRPr lang="en-US" sz="4000" dirty="0"/>
          </a:p>
        </p:txBody>
      </p:sp>
    </p:spTree>
    <p:extLst>
      <p:ext uri="{BB962C8B-B14F-4D97-AF65-F5344CB8AC3E}">
        <p14:creationId xmlns:p14="http://schemas.microsoft.com/office/powerpoint/2010/main" val="1436978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474345"/>
            <a:ext cx="7704856" cy="6278642"/>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pPr lvl="0" algn="just"/>
            <a:r>
              <a:rPr lang="ar-IQ" sz="2400" b="1" dirty="0"/>
              <a:t>سرعة الانطلاق </a:t>
            </a:r>
            <a:endParaRPr lang="en-US" sz="2400" dirty="0"/>
          </a:p>
          <a:p>
            <a:pPr algn="just"/>
            <a:r>
              <a:rPr lang="ar-IQ" sz="2400" dirty="0"/>
              <a:t>تلعب السرعة الدور الأكثر </a:t>
            </a:r>
            <a:r>
              <a:rPr lang="ar-IQ" sz="2400" dirty="0" err="1"/>
              <a:t>تاثير</a:t>
            </a:r>
            <a:r>
              <a:rPr lang="ar-IQ" sz="2400" dirty="0"/>
              <a:t> في تحقيق المسافة الافقية وهي حسب قانون نيوتن الثاني اذ ان رمي الأداة بقوة يعني زيادة سرعتها مما يؤدي الى حركتها مسافة اكبر ومن اجل فهم هذه الحالة لابد ان نعرف ان الأداة المقذوفة عندما تترك الأرض او اتصالها بجسم متصل بالأرض فان سرعة الطيران تتكون من مركبتين احداهما افقية موازية للأرض والأخرى عمودية وتشكل مع الأولى زاوية قائمة ونتيجة </a:t>
            </a:r>
            <a:r>
              <a:rPr lang="ar-IQ" sz="2400" dirty="0" err="1"/>
              <a:t>لتاثير</a:t>
            </a:r>
            <a:r>
              <a:rPr lang="ar-IQ" sz="2400" dirty="0"/>
              <a:t> الجاذبية الأرضية فان المركبة العمودية تتناقص تدريجيا الى ان تصل سرعتها للصفر ثم تبدأ بالتزايد التدريجي وتصل اقصى سرعة لها لحظة التلامس مع الأرض وفي حالة المقذوف المتماثل تون السرعة الابتدائية تساوي السرعة النهائية اذ ان المتغير هنا يكون فق في السرعة العمودية وتتناقص في الصعود وتعود الى نفس مقدارها عند الهبوط بينما تبقى السرعة الافقية بنفس المقدار من لحظ الانطلاق وحتى لحظة الهبوط وان المقذوف بنفس المستوى يكون على شكل قطع مكافئ وبالتالي فان زمن النصف الأول يساوي زمن النصف الثاني وبالتالي فان المسافة في النصفين تكون </a:t>
            </a:r>
            <a:r>
              <a:rPr lang="ar-IQ" sz="2400" dirty="0" err="1"/>
              <a:t>متسوية</a:t>
            </a:r>
            <a:r>
              <a:rPr lang="ar-IQ" sz="2400" dirty="0"/>
              <a:t> هي الأخرى وهذا يمكن ان يحدث في حالة عدم الاخذ بنظر الاعتبار لمقاومة الهواء التي تؤثر على مسار الهبوط في هذا المقذوف  </a:t>
            </a:r>
            <a:endParaRPr lang="en-US" sz="2400" dirty="0"/>
          </a:p>
          <a:p>
            <a:r>
              <a:rPr lang="en-US" dirty="0"/>
              <a:t> </a:t>
            </a:r>
          </a:p>
        </p:txBody>
      </p:sp>
    </p:spTree>
    <p:extLst>
      <p:ext uri="{BB962C8B-B14F-4D97-AF65-F5344CB8AC3E}">
        <p14:creationId xmlns:p14="http://schemas.microsoft.com/office/powerpoint/2010/main" val="2243816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in)">
                                      <p:cBhvr>
                                        <p:cTn id="10"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404664"/>
            <a:ext cx="7344816" cy="6001643"/>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r>
              <a:rPr lang="ar-IQ" sz="2400" b="1" dirty="0"/>
              <a:t>زاوية الانطلاق </a:t>
            </a:r>
            <a:endParaRPr lang="en-US" sz="2400" dirty="0"/>
          </a:p>
          <a:p>
            <a:r>
              <a:rPr lang="ar-IQ" sz="2400" dirty="0"/>
              <a:t>ان الزاوية تؤثر على المسافة الافقية ففي حالة المقذوف بالمستوى المتماثل تكون افضل زاوية هي 45 درجة وهي تحقق افضل مسافة افقية بينما تكون الزاوية 30 درجة افضل زاوية لتحقيق افضل مسافة باقل زمن أي بسرعة عالية ففي حالة الهجوم السريع يتطلب إيصال الكرة الى ابعد مسافة ولكن بسرعة وهذا يتطلب ان تقل الزاوية لتصل بحدود 30 درجة وهذه القاعدة تكون في حالة المقذوف المتماثل فقط بيمنا تكون الزاوية في المقذوف بزاوية مع خ الأفق من مستويات </a:t>
            </a:r>
            <a:r>
              <a:rPr lang="ar-IQ" sz="2400" dirty="0" smtClean="0"/>
              <a:t>انطلاق </a:t>
            </a:r>
            <a:r>
              <a:rPr lang="ar-IQ" sz="2400" dirty="0"/>
              <a:t>اعلى من مستوى الهبوط تعتمد على القدرات البدنية والقياسات الجسمية للاعبين وبكل الأحوال تكون من 30-40 درجة بينما تزداد في حالة المقذوف من النوع الثالث .</a:t>
            </a:r>
            <a:endParaRPr lang="en-US" sz="2400" dirty="0"/>
          </a:p>
          <a:p>
            <a:r>
              <a:rPr lang="ar-IQ" sz="2400" dirty="0" err="1"/>
              <a:t>وتتاثر</a:t>
            </a:r>
            <a:r>
              <a:rPr lang="ar-IQ" sz="2400" dirty="0"/>
              <a:t> زاوية الانطلاق بثلاث عوامل أيضا هي </a:t>
            </a:r>
            <a:endParaRPr lang="en-US" sz="2400" dirty="0"/>
          </a:p>
          <a:p>
            <a:pPr lvl="0"/>
            <a:r>
              <a:rPr lang="ar-IQ" sz="2400" dirty="0"/>
              <a:t>سرعة الانطلاق </a:t>
            </a:r>
            <a:endParaRPr lang="en-US" sz="2400" dirty="0"/>
          </a:p>
          <a:p>
            <a:pPr lvl="0"/>
            <a:r>
              <a:rPr lang="ar-IQ" sz="2400" dirty="0"/>
              <a:t>مستوى الانطلاق والهبوط </a:t>
            </a:r>
            <a:endParaRPr lang="en-US" sz="2400" dirty="0"/>
          </a:p>
          <a:p>
            <a:pPr lvl="0"/>
            <a:r>
              <a:rPr lang="ar-IQ" sz="2400" dirty="0"/>
              <a:t>مقاومة الهواء والريح   فاذا كانت حركة الأداة باتجاه حركة الريح فان الزاوية تكون اكبر بينما تقل الزاوية اذا كانت حركة الأداة باتجاه معاكس لحركة الريح وهذا يدخل ضمن تطبيق المتجهات أيضا </a:t>
            </a:r>
            <a:endParaRPr lang="en-US" sz="2400" dirty="0"/>
          </a:p>
        </p:txBody>
      </p:sp>
    </p:spTree>
    <p:extLst>
      <p:ext uri="{BB962C8B-B14F-4D97-AF65-F5344CB8AC3E}">
        <p14:creationId xmlns:p14="http://schemas.microsoft.com/office/powerpoint/2010/main" val="109213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7"/>
          <p:cNvSpPr/>
          <p:nvPr/>
        </p:nvSpPr>
        <p:spPr>
          <a:xfrm>
            <a:off x="611560" y="692696"/>
            <a:ext cx="8064896" cy="3323987"/>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r>
              <a:rPr lang="ar-IQ" dirty="0"/>
              <a:t> </a:t>
            </a:r>
            <a:endParaRPr lang="en-US" sz="2400" dirty="0"/>
          </a:p>
          <a:p>
            <a:pPr lvl="0"/>
            <a:r>
              <a:rPr lang="ar-IQ" sz="2400" b="1" dirty="0"/>
              <a:t>مستوى الانطلاق والهبوط</a:t>
            </a:r>
            <a:endParaRPr lang="en-US" sz="2400" b="1" dirty="0"/>
          </a:p>
          <a:p>
            <a:r>
              <a:rPr lang="ar-IQ" sz="2400" dirty="0"/>
              <a:t>ان ارتفاع نقطة الانطلاق يؤثر هو الاخر على المسافة الافقية التي يقطعها الجسم المقذوف بزاوية وذلك كون ان زيادة الارتفاع يؤثر على المركبة العمودية وبالتالي فان زمن الطيران في الهبوط يزداد مما يعني حركة الجسم على المستوى الافقي بشكل اكبر حتى تلامس الأداة الأرض وان الزيادة تلك تعتمد على ارتفاع نقطة الانطلاق اذ تزداد بزيادتها وان هذا ينبق على المقذوف من النوع الثاني والذي ذكرناه سابقاً وكما ذكرنا ان ارتفاع نقطة الانطلاق يؤثر على زاوية </a:t>
            </a:r>
            <a:r>
              <a:rPr lang="ar-IQ" sz="2400" dirty="0" err="1"/>
              <a:t>الانىق</a:t>
            </a:r>
            <a:r>
              <a:rPr lang="ar-IQ" sz="2400" dirty="0"/>
              <a:t> ففي حالة زيادة نقطة الانطلاق تنخفض قيم زاوية الانطلاق  </a:t>
            </a:r>
            <a:endParaRPr lang="en-US" sz="2400" dirty="0"/>
          </a:p>
        </p:txBody>
      </p:sp>
    </p:spTree>
    <p:extLst>
      <p:ext uri="{BB962C8B-B14F-4D97-AF65-F5344CB8AC3E}">
        <p14:creationId xmlns:p14="http://schemas.microsoft.com/office/powerpoint/2010/main" val="2700470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2274838"/>
            <a:ext cx="7920880" cy="2308324"/>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r>
              <a:rPr lang="ar-IQ" sz="2400" dirty="0"/>
              <a:t>ومن خلال كل ما تقدم يمكن صياغة المعادلة التي يمكن من خلالها استخراج المسافة الافقية في حالة المقذوف من النوع الأول وهو المستوى المتماثل أي ان نقطة الانطلاق بنفس مستوى الهبوط وكالاتي </a:t>
            </a:r>
            <a:endParaRPr lang="en-US" sz="2400" dirty="0"/>
          </a:p>
          <a:p>
            <a:r>
              <a:rPr lang="ar-IQ" sz="2400" dirty="0"/>
              <a:t>المسافة الافقية = س</a:t>
            </a:r>
            <a:r>
              <a:rPr lang="ar-IQ" sz="2400" baseline="30000" dirty="0"/>
              <a:t>2 </a:t>
            </a:r>
            <a:r>
              <a:rPr lang="ar-IQ" sz="2400" dirty="0"/>
              <a:t>*جا2 الزاوية /ج </a:t>
            </a:r>
            <a:endParaRPr lang="en-US" sz="2400" dirty="0"/>
          </a:p>
          <a:p>
            <a:r>
              <a:rPr lang="ar-IQ" sz="2400" dirty="0"/>
              <a:t>الزمن =2س *</a:t>
            </a:r>
            <a:r>
              <a:rPr lang="ar-IQ" sz="2400" dirty="0" err="1"/>
              <a:t>جاالزاوية</a:t>
            </a:r>
            <a:r>
              <a:rPr lang="ar-IQ" sz="2400" dirty="0"/>
              <a:t> /ج </a:t>
            </a:r>
            <a:endParaRPr lang="en-US" sz="2400" dirty="0"/>
          </a:p>
          <a:p>
            <a:r>
              <a:rPr lang="ar-IQ" sz="2400" dirty="0"/>
              <a:t>والزمن </a:t>
            </a:r>
            <a:r>
              <a:rPr lang="ar-IQ" sz="2400" dirty="0" err="1"/>
              <a:t>يتاثر</a:t>
            </a:r>
            <a:r>
              <a:rPr lang="ar-IQ" sz="2400" dirty="0"/>
              <a:t> بسرعة المقذوف والمسافة الافقية التي يقطعها وكذلك على الزاوية .</a:t>
            </a:r>
            <a:endParaRPr lang="en-US" sz="2400" dirty="0"/>
          </a:p>
        </p:txBody>
      </p:sp>
    </p:spTree>
    <p:extLst>
      <p:ext uri="{BB962C8B-B14F-4D97-AF65-F5344CB8AC3E}">
        <p14:creationId xmlns:p14="http://schemas.microsoft.com/office/powerpoint/2010/main" val="3137478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in)">
                                      <p:cBhvr>
                                        <p:cTn id="10" dur="2000"/>
                                        <p:tgtEl>
                                          <p:spTgt spid="2">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circle(in)">
                                      <p:cBhvr>
                                        <p:cTn id="13" dur="2000"/>
                                        <p:tgtEl>
                                          <p:spTgt spid="2">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circle(in)">
                                      <p:cBhvr>
                                        <p:cTn id="16"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2136339"/>
            <a:ext cx="7128792" cy="304698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ar-IQ" sz="2400" dirty="0"/>
              <a:t>مثال :- كرة تنطلق بسرعة 10م/</a:t>
            </a:r>
            <a:r>
              <a:rPr lang="ar-IQ" sz="2400" dirty="0" err="1"/>
              <a:t>ثا</a:t>
            </a:r>
            <a:r>
              <a:rPr lang="ar-IQ" sz="2400" dirty="0"/>
              <a:t> وكانت زاوية الانطلاق تساوي 40 درجة احسب المسافة الافقية التي تقطعها وصولا للأرض .علما ان </a:t>
            </a:r>
            <a:r>
              <a:rPr lang="ar-IQ" sz="2400" dirty="0" err="1"/>
              <a:t>جا</a:t>
            </a:r>
            <a:r>
              <a:rPr lang="ar-IQ" sz="2400" dirty="0"/>
              <a:t> الزاوية 40= 0.64 </a:t>
            </a:r>
            <a:r>
              <a:rPr lang="ar-IQ" sz="2400" dirty="0" err="1"/>
              <a:t>وجا</a:t>
            </a:r>
            <a:r>
              <a:rPr lang="ar-IQ" sz="2400" dirty="0"/>
              <a:t> الزاوية 80 = 0.984</a:t>
            </a:r>
            <a:endParaRPr lang="en-US" sz="2400" dirty="0"/>
          </a:p>
          <a:p>
            <a:r>
              <a:rPr lang="ar-IQ" sz="2400" dirty="0"/>
              <a:t>المسافة الافقية = س</a:t>
            </a:r>
            <a:r>
              <a:rPr lang="ar-IQ" sz="2400" baseline="30000" dirty="0"/>
              <a:t>2 </a:t>
            </a:r>
            <a:r>
              <a:rPr lang="ar-IQ" sz="2400" dirty="0"/>
              <a:t>*جا2 الزاوية /ج </a:t>
            </a:r>
            <a:endParaRPr lang="en-US" sz="2400" dirty="0"/>
          </a:p>
          <a:p>
            <a:r>
              <a:rPr lang="ar-IQ" sz="2400" dirty="0"/>
              <a:t>المسافة الافقية = (10)</a:t>
            </a:r>
            <a:r>
              <a:rPr lang="ar-IQ" sz="2400" baseline="30000" dirty="0"/>
              <a:t>2 </a:t>
            </a:r>
            <a:r>
              <a:rPr lang="ar-IQ" sz="2400" dirty="0"/>
              <a:t>* جا2*40 /9.8</a:t>
            </a:r>
            <a:endParaRPr lang="en-US" sz="2400" dirty="0"/>
          </a:p>
          <a:p>
            <a:r>
              <a:rPr lang="ar-IQ" sz="2400" dirty="0"/>
              <a:t>               = 100*جا80 /9.8</a:t>
            </a:r>
            <a:endParaRPr lang="en-US" sz="2400" dirty="0"/>
          </a:p>
          <a:p>
            <a:r>
              <a:rPr lang="ar-IQ" sz="2400" dirty="0"/>
              <a:t>	      = 100*0.98 /9.8 </a:t>
            </a:r>
            <a:endParaRPr lang="en-US" sz="2400" dirty="0"/>
          </a:p>
          <a:p>
            <a:r>
              <a:rPr lang="ar-IQ" sz="2400" dirty="0"/>
              <a:t>               = 98.4 /9.8 = 10.04 م </a:t>
            </a:r>
            <a:endParaRPr lang="en-US" sz="2400" dirty="0"/>
          </a:p>
        </p:txBody>
      </p:sp>
    </p:spTree>
    <p:extLst>
      <p:ext uri="{BB962C8B-B14F-4D97-AF65-F5344CB8AC3E}">
        <p14:creationId xmlns:p14="http://schemas.microsoft.com/office/powerpoint/2010/main" val="2943527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2413338"/>
            <a:ext cx="7344816" cy="3108543"/>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r>
              <a:rPr lang="ar-IQ" sz="2800" dirty="0"/>
              <a:t>مثال :- يستغرق واثب عريض مسافة افقية من لحظة الارتقاء الى الهبوط على الأرض زمن مقدرة (1)ثانية وكانت زاوية انطلاقة 41 درجة احسب سرعة الانطلاق بها . </a:t>
            </a:r>
            <a:endParaRPr lang="en-US" sz="2800" dirty="0"/>
          </a:p>
          <a:p>
            <a:r>
              <a:rPr lang="ar-IQ" sz="2800" dirty="0"/>
              <a:t>الزمن = 2س *</a:t>
            </a:r>
            <a:r>
              <a:rPr lang="ar-IQ" sz="2800" dirty="0" err="1"/>
              <a:t>جاالزاوية</a:t>
            </a:r>
            <a:r>
              <a:rPr lang="ar-IQ" sz="2800" dirty="0"/>
              <a:t> /ج </a:t>
            </a:r>
            <a:endParaRPr lang="en-US" sz="2800" dirty="0"/>
          </a:p>
          <a:p>
            <a:r>
              <a:rPr lang="ar-IQ" sz="2800" dirty="0"/>
              <a:t>1= 2س *0.65/9.8</a:t>
            </a:r>
            <a:endParaRPr lang="en-US" sz="2800" dirty="0"/>
          </a:p>
          <a:p>
            <a:r>
              <a:rPr lang="ar-IQ" sz="2800" dirty="0"/>
              <a:t>1.3س =9.8 </a:t>
            </a:r>
            <a:endParaRPr lang="en-US" sz="2800" dirty="0"/>
          </a:p>
          <a:p>
            <a:r>
              <a:rPr lang="ar-IQ" sz="2800" dirty="0"/>
              <a:t>س=9.8/1.3 = 7.53 م/</a:t>
            </a:r>
            <a:r>
              <a:rPr lang="ar-IQ" sz="2800" dirty="0" err="1"/>
              <a:t>ثا</a:t>
            </a:r>
            <a:r>
              <a:rPr lang="ar-IQ" sz="2800" dirty="0"/>
              <a:t> </a:t>
            </a:r>
            <a:endParaRPr lang="en-US" sz="2800" dirty="0"/>
          </a:p>
        </p:txBody>
      </p:sp>
    </p:spTree>
    <p:extLst>
      <p:ext uri="{BB962C8B-B14F-4D97-AF65-F5344CB8AC3E}">
        <p14:creationId xmlns:p14="http://schemas.microsoft.com/office/powerpoint/2010/main" val="16331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heel(1)">
                                      <p:cBhvr>
                                        <p:cTn id="10" dur="2000"/>
                                        <p:tgtEl>
                                          <p:spTgt spid="2">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heel(1)">
                                      <p:cBhvr>
                                        <p:cTn id="13" dur="2000"/>
                                        <p:tgtEl>
                                          <p:spTgt spid="2">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heel(1)">
                                      <p:cBhvr>
                                        <p:cTn id="16" dur="2000"/>
                                        <p:tgtEl>
                                          <p:spTgt spid="2">
                                            <p:txEl>
                                              <p:pRg st="3" end="3"/>
                                            </p:txEl>
                                          </p:spTgt>
                                        </p:tgtEl>
                                      </p:cBhvr>
                                    </p:animEffect>
                                  </p:childTnLst>
                                </p:cTn>
                              </p:par>
                              <p:par>
                                <p:cTn id="17" presetID="21" presetClass="entr" presetSubtype="1"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heel(1)">
                                      <p:cBhvr>
                                        <p:cTn id="19"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613</Words>
  <Application>Microsoft Office PowerPoint</Application>
  <PresentationFormat>عرض على الشاشة (3:4)‏</PresentationFormat>
  <Paragraphs>37</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المقذوف بزاوية مع خط الأفق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المقذوف بزاوية مع خط الأفق  </dc:title>
  <dc:creator>yarob</dc:creator>
  <cp:lastModifiedBy>yarob</cp:lastModifiedBy>
  <cp:revision>8</cp:revision>
  <dcterms:created xsi:type="dcterms:W3CDTF">2018-12-08T21:01:43Z</dcterms:created>
  <dcterms:modified xsi:type="dcterms:W3CDTF">2018-12-08T21:09:56Z</dcterms:modified>
</cp:coreProperties>
</file>